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0" r:id="rId3"/>
    <p:sldId id="281" r:id="rId4"/>
    <p:sldId id="257" r:id="rId5"/>
    <p:sldId id="258" r:id="rId6"/>
    <p:sldId id="259" r:id="rId7"/>
    <p:sldId id="260" r:id="rId8"/>
    <p:sldId id="261" r:id="rId9"/>
    <p:sldId id="263" r:id="rId10"/>
    <p:sldId id="264" r:id="rId11"/>
    <p:sldId id="265" r:id="rId12"/>
    <p:sldId id="266" r:id="rId13"/>
    <p:sldId id="267" r:id="rId14"/>
    <p:sldId id="279" r:id="rId15"/>
    <p:sldId id="268" r:id="rId16"/>
    <p:sldId id="269" r:id="rId17"/>
    <p:sldId id="270" r:id="rId18"/>
    <p:sldId id="271" r:id="rId19"/>
    <p:sldId id="272" r:id="rId20"/>
    <p:sldId id="277"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460FFA-0A6D-4BCD-8901-55161975420A}" type="datetimeFigureOut">
              <a:rPr lang="en-GB" smtClean="0"/>
              <a:t>01/04/2020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725335-3928-4D65-B1F9-9D7F56F10FF8}" type="slidenum">
              <a:rPr lang="en-GB" smtClean="0"/>
              <a:t>‹#›</a:t>
            </a:fld>
            <a:endParaRPr lang="en-GB"/>
          </a:p>
        </p:txBody>
      </p:sp>
    </p:spTree>
    <p:extLst>
      <p:ext uri="{BB962C8B-B14F-4D97-AF65-F5344CB8AC3E}">
        <p14:creationId xmlns:p14="http://schemas.microsoft.com/office/powerpoint/2010/main" val="204315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FBF7140-6A17-4B8F-803D-C7531E3D006C}" type="datetime1">
              <a:rPr lang="en-US" smtClean="0"/>
              <a:t>4/1/2020</a:t>
            </a:fld>
            <a:endParaRPr lang="en-US"/>
          </a:p>
        </p:txBody>
      </p:sp>
      <p:sp>
        <p:nvSpPr>
          <p:cNvPr id="17" name="Footer Placeholder 16"/>
          <p:cNvSpPr>
            <a:spLocks noGrp="1"/>
          </p:cNvSpPr>
          <p:nvPr>
            <p:ph type="ftr" sz="quarter" idx="11"/>
          </p:nvPr>
        </p:nvSpPr>
        <p:spPr/>
        <p:txBody>
          <a:bodyPr/>
          <a:lstStyle/>
          <a:p>
            <a:r>
              <a:rPr lang="en-US" smtClean="0"/>
              <a:t>Dr Amina Muazzam...LCWU</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EF66534-E2A6-4D75-861F-D23BF69DB195}"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C37410-6EF1-4014-B7A0-33BF6006264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C0108C-442B-4710-91E9-96EA8550B64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C503458-75F3-46BD-B480-A3FF2DCAC92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EECEE6B-1570-47DD-B49D-E9A686D5CAEA}" type="datetime1">
              <a:rPr lang="en-US" smtClean="0"/>
              <a:t>4/1/2020</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Dr Amina Muazzam...LCWU</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EF66534-E2A6-4D75-861F-D23BF69DB1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0C8F1C6-51A6-418B-9CF6-3ECD3F7387DD}"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Muazzam...LCWU</a:t>
            </a:r>
            <a:endParaRPr lang="en-US"/>
          </a:p>
        </p:txBody>
      </p:sp>
      <p:sp>
        <p:nvSpPr>
          <p:cNvPr id="7" name="Slide Number Placeholder 6"/>
          <p:cNvSpPr>
            <a:spLocks noGrp="1"/>
          </p:cNvSpPr>
          <p:nvPr>
            <p:ph type="sldNum" sz="quarter" idx="12"/>
          </p:nvPr>
        </p:nvSpPr>
        <p:spPr/>
        <p:txBody>
          <a:bodyPr/>
          <a:lstStyle/>
          <a:p>
            <a:fld id="{FEF66534-E2A6-4D75-861F-D23BF69DB195}"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ED4D566-CF2E-499B-BD42-4BE18F978C61}" type="datetime1">
              <a:rPr lang="en-US" smtClean="0"/>
              <a:t>4/1/2020</a:t>
            </a:fld>
            <a:endParaRPr lang="en-US"/>
          </a:p>
        </p:txBody>
      </p:sp>
      <p:sp>
        <p:nvSpPr>
          <p:cNvPr id="8" name="Footer Placeholder 7"/>
          <p:cNvSpPr>
            <a:spLocks noGrp="1"/>
          </p:cNvSpPr>
          <p:nvPr>
            <p:ph type="ftr" sz="quarter" idx="11"/>
          </p:nvPr>
        </p:nvSpPr>
        <p:spPr/>
        <p:txBody>
          <a:bodyPr/>
          <a:lstStyle/>
          <a:p>
            <a:r>
              <a:rPr lang="en-US" smtClean="0"/>
              <a:t>Dr Amina Muazzam...LCWU</a:t>
            </a:r>
            <a:endParaRPr lang="en-US"/>
          </a:p>
        </p:txBody>
      </p:sp>
      <p:sp>
        <p:nvSpPr>
          <p:cNvPr id="9" name="Slide Number Placeholder 8"/>
          <p:cNvSpPr>
            <a:spLocks noGrp="1"/>
          </p:cNvSpPr>
          <p:nvPr>
            <p:ph type="sldNum" sz="quarter" idx="12"/>
          </p:nvPr>
        </p:nvSpPr>
        <p:spPr/>
        <p:txBody>
          <a:bodyPr/>
          <a:lstStyle/>
          <a:p>
            <a:fld id="{FEF66534-E2A6-4D75-861F-D23BF69DB195}"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4549177-050C-473C-821E-72CED982524F}" type="datetime1">
              <a:rPr lang="en-US" smtClean="0"/>
              <a:t>4/1/2020</a:t>
            </a:fld>
            <a:endParaRPr lang="en-US"/>
          </a:p>
        </p:txBody>
      </p:sp>
      <p:sp>
        <p:nvSpPr>
          <p:cNvPr id="4" name="Footer Placeholder 3"/>
          <p:cNvSpPr>
            <a:spLocks noGrp="1"/>
          </p:cNvSpPr>
          <p:nvPr>
            <p:ph type="ftr" sz="quarter" idx="11"/>
          </p:nvPr>
        </p:nvSpPr>
        <p:spPr/>
        <p:txBody>
          <a:bodyPr/>
          <a:lstStyle/>
          <a:p>
            <a:r>
              <a:rPr lang="en-US" smtClean="0"/>
              <a:t>Dr Amina Muazzam...LCWU</a:t>
            </a:r>
            <a:endParaRPr lang="en-US"/>
          </a:p>
        </p:txBody>
      </p:sp>
      <p:sp>
        <p:nvSpPr>
          <p:cNvPr id="5" name="Slide Number Placeholder 4"/>
          <p:cNvSpPr>
            <a:spLocks noGrp="1"/>
          </p:cNvSpPr>
          <p:nvPr>
            <p:ph type="sldNum" sz="quarter" idx="12"/>
          </p:nvPr>
        </p:nvSpPr>
        <p:spPr/>
        <p:txBody>
          <a:bodyPr/>
          <a:lstStyle/>
          <a:p>
            <a:fld id="{FEF66534-E2A6-4D75-861F-D23BF69DB1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EDE2A-B782-421C-8954-E29F1AF0677E}" type="datetime1">
              <a:rPr lang="en-US" smtClean="0"/>
              <a:t>4/1/2020</a:t>
            </a:fld>
            <a:endParaRPr lang="en-US"/>
          </a:p>
        </p:txBody>
      </p:sp>
      <p:sp>
        <p:nvSpPr>
          <p:cNvPr id="3" name="Footer Placeholder 2"/>
          <p:cNvSpPr>
            <a:spLocks noGrp="1"/>
          </p:cNvSpPr>
          <p:nvPr>
            <p:ph type="ftr" sz="quarter" idx="11"/>
          </p:nvPr>
        </p:nvSpPr>
        <p:spPr/>
        <p:txBody>
          <a:bodyPr/>
          <a:lstStyle/>
          <a:p>
            <a:r>
              <a:rPr lang="en-US" smtClean="0"/>
              <a:t>Dr Amina Muazzam...LCWU</a:t>
            </a:r>
            <a:endParaRPr lang="en-US"/>
          </a:p>
        </p:txBody>
      </p:sp>
      <p:sp>
        <p:nvSpPr>
          <p:cNvPr id="4" name="Slide Number Placeholder 3"/>
          <p:cNvSpPr>
            <a:spLocks noGrp="1"/>
          </p:cNvSpPr>
          <p:nvPr>
            <p:ph type="sldNum" sz="quarter" idx="12"/>
          </p:nvPr>
        </p:nvSpPr>
        <p:spPr/>
        <p:txBody>
          <a:bodyPr/>
          <a:lstStyle/>
          <a:p>
            <a:fld id="{FEF66534-E2A6-4D75-861F-D23BF69DB1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DA87F2-5F02-44B0-A581-7DCCBC6AE7F2}" type="datetime1">
              <a:rPr lang="en-US" smtClean="0"/>
              <a:t>4/1/2020</a:t>
            </a:fld>
            <a:endParaRPr lang="en-US"/>
          </a:p>
        </p:txBody>
      </p:sp>
      <p:sp>
        <p:nvSpPr>
          <p:cNvPr id="6" name="Footer Placeholder 5"/>
          <p:cNvSpPr>
            <a:spLocks noGrp="1"/>
          </p:cNvSpPr>
          <p:nvPr>
            <p:ph type="ftr" sz="quarter" idx="11"/>
          </p:nvPr>
        </p:nvSpPr>
        <p:spPr/>
        <p:txBody>
          <a:bodyPr/>
          <a:lstStyle/>
          <a:p>
            <a:r>
              <a:rPr lang="en-US" smtClean="0"/>
              <a:t>Dr Amina Muazzam...LCWU</a:t>
            </a:r>
            <a:endParaRPr lang="en-US"/>
          </a:p>
        </p:txBody>
      </p:sp>
      <p:sp>
        <p:nvSpPr>
          <p:cNvPr id="7" name="Slide Number Placeholder 6"/>
          <p:cNvSpPr>
            <a:spLocks noGrp="1"/>
          </p:cNvSpPr>
          <p:nvPr>
            <p:ph type="sldNum" sz="quarter" idx="12"/>
          </p:nvPr>
        </p:nvSpPr>
        <p:spPr/>
        <p:txBody>
          <a:bodyPr/>
          <a:lstStyle/>
          <a:p>
            <a:fld id="{FEF66534-E2A6-4D75-861F-D23BF69DB195}"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96B76CD-1B37-400A-910A-56D1C130C841}" type="datetime1">
              <a:rPr lang="en-US" smtClean="0"/>
              <a:t>4/1/2020</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Dr Amina Muazzam...LCWU</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EF66534-E2A6-4D75-861F-D23BF69DB195}"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2AAE241-E68E-49DF-B0A9-2E9E152E2104}" type="datetime1">
              <a:rPr lang="en-US" smtClean="0"/>
              <a:t>4/1/2020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Dr Amina Muazzam...LCWU</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EF66534-E2A6-4D75-861F-D23BF69DB1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Amina</a:t>
            </a:r>
            <a:r>
              <a:rPr lang="en-US" dirty="0" smtClean="0"/>
              <a:t> </a:t>
            </a:r>
            <a:r>
              <a:rPr lang="en-US" dirty="0" err="1" smtClean="0"/>
              <a:t>Muazzam</a:t>
            </a:r>
            <a:endParaRPr lang="en-US" dirty="0"/>
          </a:p>
        </p:txBody>
      </p:sp>
      <p:sp>
        <p:nvSpPr>
          <p:cNvPr id="2" name="Title 1"/>
          <p:cNvSpPr>
            <a:spLocks noGrp="1"/>
          </p:cNvSpPr>
          <p:nvPr>
            <p:ph type="ctrTitle"/>
          </p:nvPr>
        </p:nvSpPr>
        <p:spPr/>
        <p:txBody>
          <a:bodyPr/>
          <a:lstStyle/>
          <a:p>
            <a:r>
              <a:rPr lang="en-US" b="1" dirty="0" smtClean="0"/>
              <a:t>Therapies Based on Classical </a:t>
            </a:r>
            <a:r>
              <a:rPr lang="en-US" b="1" dirty="0"/>
              <a:t>and Operant </a:t>
            </a:r>
            <a:r>
              <a:rPr lang="en-US" b="1" dirty="0" smtClean="0"/>
              <a:t>Conditioning</a:t>
            </a:r>
            <a:endParaRPr lang="en-US" dirty="0"/>
          </a:p>
        </p:txBody>
      </p:sp>
      <p:sp>
        <p:nvSpPr>
          <p:cNvPr id="4" name="Date Placeholder 3"/>
          <p:cNvSpPr>
            <a:spLocks noGrp="1"/>
          </p:cNvSpPr>
          <p:nvPr>
            <p:ph type="dt" sz="half" idx="10"/>
          </p:nvPr>
        </p:nvSpPr>
        <p:spPr/>
        <p:txBody>
          <a:bodyPr/>
          <a:lstStyle/>
          <a:p>
            <a:fld id="{C6CA9D73-91E5-480C-A33B-88B93EA1237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Fear is a time limited response. At first the person is in a state of extreme anxiety, perhaps even panic, but eventually exhaustion sets in and the anxiety level begins to go down.</a:t>
            </a:r>
          </a:p>
          <a:p>
            <a:pPr algn="just"/>
            <a:r>
              <a:rPr lang="en-US" sz="2800" dirty="0">
                <a:latin typeface="Times New Roman" pitchFamily="18" charset="0"/>
                <a:cs typeface="Times New Roman" pitchFamily="18" charset="0"/>
              </a:rPr>
              <a:t>Prolonged intense exposure eventually creates a new association between the feared object and something positive (e.g. a sense of calm and lack of anxiety). It also prevents reinforcement of phobia through escape or avoidance behaviors.</a:t>
            </a:r>
          </a:p>
        </p:txBody>
      </p:sp>
      <p:sp>
        <p:nvSpPr>
          <p:cNvPr id="4" name="Date Placeholder 3"/>
          <p:cNvSpPr>
            <a:spLocks noGrp="1"/>
          </p:cNvSpPr>
          <p:nvPr>
            <p:ph type="dt" sz="half" idx="10"/>
          </p:nvPr>
        </p:nvSpPr>
        <p:spPr/>
        <p:txBody>
          <a:bodyPr/>
          <a:lstStyle/>
          <a:p>
            <a:fld id="{B14AEEA5-DF38-4474-807F-2A23E1267BC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Critical Evaluation in Flooding</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Flooding is rarely used and if you are not careful it can be dangerous. It is not an appropriate treatment for every phobia. It should be used with caution as some people can actually increase their fear after therapy, and it is not possible to predict when this will occur.</a:t>
            </a:r>
          </a:p>
          <a:p>
            <a:pPr algn="just"/>
            <a:r>
              <a:rPr lang="en-US" sz="2800" dirty="0" err="1">
                <a:latin typeface="Times New Roman" pitchFamily="18" charset="0"/>
                <a:cs typeface="Times New Roman" pitchFamily="18" charset="0"/>
              </a:rPr>
              <a:t>Wolpe</a:t>
            </a:r>
            <a:r>
              <a:rPr lang="en-US" sz="2800" dirty="0">
                <a:latin typeface="Times New Roman" pitchFamily="18" charset="0"/>
                <a:cs typeface="Times New Roman" pitchFamily="18" charset="0"/>
              </a:rPr>
              <a:t> (1969) reported the case of a client whose anxiety intensified to such as degree that flooding therapy resulted in her being hospitalized.</a:t>
            </a:r>
          </a:p>
        </p:txBody>
      </p:sp>
      <p:sp>
        <p:nvSpPr>
          <p:cNvPr id="4" name="Date Placeholder 3"/>
          <p:cNvSpPr>
            <a:spLocks noGrp="1"/>
          </p:cNvSpPr>
          <p:nvPr>
            <p:ph type="dt" sz="half" idx="10"/>
          </p:nvPr>
        </p:nvSpPr>
        <p:spPr/>
        <p:txBody>
          <a:bodyPr/>
          <a:lstStyle/>
          <a:p>
            <a:fld id="{A6BFD4A6-EEA2-42DF-9C68-97AAAE78709F}"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Also, some people will not be able to tolerate the high levels of anxiety induced by the therapy, and are therefore at risk of exiting the therapy before they are calm and relaxed. This is a problem, as existing treatment before completion is likely to strengthen rather than weaken the phobia.</a:t>
            </a:r>
          </a:p>
          <a:p>
            <a:pPr algn="just"/>
            <a:r>
              <a:rPr lang="en-US" sz="2800" dirty="0">
                <a:latin typeface="Times New Roman" pitchFamily="18" charset="0"/>
                <a:cs typeface="Times New Roman" pitchFamily="18" charset="0"/>
              </a:rPr>
              <a:t>However one application is with people who have a fear of water (they are forced to swim out of their depth). It is also sometimes used with agoraphobia.</a:t>
            </a:r>
          </a:p>
        </p:txBody>
      </p:sp>
      <p:sp>
        <p:nvSpPr>
          <p:cNvPr id="4" name="Date Placeholder 3"/>
          <p:cNvSpPr>
            <a:spLocks noGrp="1"/>
          </p:cNvSpPr>
          <p:nvPr>
            <p:ph type="dt" sz="half" idx="10"/>
          </p:nvPr>
        </p:nvSpPr>
        <p:spPr/>
        <p:txBody>
          <a:bodyPr/>
          <a:lstStyle/>
          <a:p>
            <a:fld id="{6EA9FE55-61F2-469C-814C-9394896F3B17}"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Systematic Desensitization</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Systematic desensitization is a type of behavioral therapy based on the principle of classical conditioning. It was developed by </a:t>
            </a:r>
            <a:r>
              <a:rPr lang="en-US" sz="2800" dirty="0" err="1">
                <a:latin typeface="Times New Roman" pitchFamily="18" charset="0"/>
                <a:cs typeface="Times New Roman" pitchFamily="18" charset="0"/>
              </a:rPr>
              <a:t>Wolpe</a:t>
            </a:r>
            <a:r>
              <a:rPr lang="en-US" sz="2800" dirty="0">
                <a:latin typeface="Times New Roman" pitchFamily="18" charset="0"/>
                <a:cs typeface="Times New Roman" pitchFamily="18" charset="0"/>
              </a:rPr>
              <a:t> during the 1950s. This therapy aims to remove the fear response of a phobia, and substitute a relaxation response to the conditional stimulus gradually using counter conditioning. </a:t>
            </a:r>
          </a:p>
        </p:txBody>
      </p:sp>
      <p:sp>
        <p:nvSpPr>
          <p:cNvPr id="4" name="Date Placeholder 3"/>
          <p:cNvSpPr>
            <a:spLocks noGrp="1"/>
          </p:cNvSpPr>
          <p:nvPr>
            <p:ph type="dt" sz="half" idx="10"/>
          </p:nvPr>
        </p:nvSpPr>
        <p:spPr/>
        <p:txBody>
          <a:bodyPr/>
          <a:lstStyle/>
          <a:p>
            <a:fld id="{AA4204A3-D23D-4FE7-AD14-BCB125007994}"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There are three phases to the treatment:</a:t>
            </a:r>
          </a:p>
          <a:p>
            <a:pPr algn="just"/>
            <a:r>
              <a:rPr lang="en-US" sz="2800" dirty="0">
                <a:latin typeface="Times New Roman" pitchFamily="18" charset="0"/>
                <a:cs typeface="Times New Roman" pitchFamily="18" charset="0"/>
              </a:rPr>
              <a:t>First, the patient is taught a deep muscle relaxation technique and breathing exercises. E.g. control over breathing, muscle </a:t>
            </a:r>
            <a:r>
              <a:rPr lang="en-US" sz="2800" dirty="0" err="1">
                <a:latin typeface="Times New Roman" pitchFamily="18" charset="0"/>
                <a:cs typeface="Times New Roman" pitchFamily="18" charset="0"/>
              </a:rPr>
              <a:t>detensioning</a:t>
            </a:r>
            <a:r>
              <a:rPr lang="en-US" sz="2800" dirty="0">
                <a:latin typeface="Times New Roman" pitchFamily="18" charset="0"/>
                <a:cs typeface="Times New Roman" pitchFamily="18" charset="0"/>
              </a:rPr>
              <a:t> or meditation. In the case of phobias, fears involve tension and tension is incompatible with relaxation.</a:t>
            </a:r>
          </a:p>
        </p:txBody>
      </p:sp>
      <p:sp>
        <p:nvSpPr>
          <p:cNvPr id="4" name="Date Placeholder 3"/>
          <p:cNvSpPr>
            <a:spLocks noGrp="1"/>
          </p:cNvSpPr>
          <p:nvPr>
            <p:ph type="dt" sz="half" idx="10"/>
          </p:nvPr>
        </p:nvSpPr>
        <p:spPr/>
        <p:txBody>
          <a:bodyPr/>
          <a:lstStyle/>
          <a:p>
            <a:fld id="{F3D58A42-BC08-457C-A8C0-CE5A776F7C1B}"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Second, the patient creates a fear hierarchy starting at stimuli that create the least anxiety (fear) and building up in stages to the most fear provoking images. The list is crucial as it provides a structure for the therapy.</a:t>
            </a:r>
          </a:p>
          <a:p>
            <a:pPr algn="just"/>
            <a:r>
              <a:rPr lang="en-US" sz="2800" dirty="0">
                <a:latin typeface="Times New Roman" pitchFamily="18" charset="0"/>
                <a:cs typeface="Times New Roman" pitchFamily="18" charset="0"/>
              </a:rPr>
              <a:t>Third, the patient works their way up the fear hierarchy, starting at the least unpleasant stimuli and practicing their relaxation technique as they go. When they feel comfortable with this (they are no longer afraid) they move on to the next stage in the hierarchy. </a:t>
            </a:r>
          </a:p>
        </p:txBody>
      </p:sp>
      <p:sp>
        <p:nvSpPr>
          <p:cNvPr id="4" name="Date Placeholder 3"/>
          <p:cNvSpPr>
            <a:spLocks noGrp="1"/>
          </p:cNvSpPr>
          <p:nvPr>
            <p:ph type="dt" sz="half" idx="10"/>
          </p:nvPr>
        </p:nvSpPr>
        <p:spPr/>
        <p:txBody>
          <a:bodyPr/>
          <a:lstStyle/>
          <a:p>
            <a:fld id="{C85F8404-EC6E-4A20-8BF3-CE4B9DBBB81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Operant Conditioning</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Operant conditioning is a method of learning that occurs through rewards and punishments for behavior. Through operant conditioning, an individual makes an association between a particular behavior and a consequence (Skinner, 1938). Examples of therapies using the principles of operant conditioning include:</a:t>
            </a:r>
          </a:p>
        </p:txBody>
      </p:sp>
      <p:sp>
        <p:nvSpPr>
          <p:cNvPr id="4" name="Date Placeholder 3"/>
          <p:cNvSpPr>
            <a:spLocks noGrp="1"/>
          </p:cNvSpPr>
          <p:nvPr>
            <p:ph type="dt" sz="half" idx="10"/>
          </p:nvPr>
        </p:nvSpPr>
        <p:spPr/>
        <p:txBody>
          <a:bodyPr/>
          <a:lstStyle/>
          <a:p>
            <a:fld id="{F6D617F7-CF07-4FBE-AC41-9C5C478A1476}"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Token Economy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Token economy is a system in which targeted behaviors are reinforced with tokens (secondary reinforces) and later exchanged for rewards (primary reinforces).</a:t>
            </a:r>
          </a:p>
          <a:p>
            <a:pPr algn="just"/>
            <a:r>
              <a:rPr lang="en-US" sz="2800" dirty="0">
                <a:latin typeface="Times New Roman" pitchFamily="18" charset="0"/>
                <a:cs typeface="Times New Roman" pitchFamily="18" charset="0"/>
              </a:rPr>
              <a:t>Tokens can be in the form of fake money, buttons, poker chips, stickers, etc. While the rewards can range anywhere from snacks to privileges or activities. For example, teachers use token economy at primary school by giving young children stickers to reward good behavior.</a:t>
            </a:r>
          </a:p>
        </p:txBody>
      </p:sp>
      <p:sp>
        <p:nvSpPr>
          <p:cNvPr id="4" name="Date Placeholder 3"/>
          <p:cNvSpPr>
            <a:spLocks noGrp="1"/>
          </p:cNvSpPr>
          <p:nvPr>
            <p:ph type="dt" sz="half" idx="10"/>
          </p:nvPr>
        </p:nvSpPr>
        <p:spPr/>
        <p:txBody>
          <a:bodyPr/>
          <a:lstStyle/>
          <a:p>
            <a:fld id="{E0F85F2B-E436-4035-9928-10280F5925A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Counter Conditioning Therapy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In Counter conditioning, a particular response to a certain stimulus is replaced by a new response. This new response is supposed to deter the person from the stimulus.</a:t>
            </a:r>
          </a:p>
          <a:p>
            <a:pPr algn="just"/>
            <a:r>
              <a:rPr lang="en-US" sz="2800" dirty="0">
                <a:latin typeface="Times New Roman" pitchFamily="18" charset="0"/>
                <a:cs typeface="Times New Roman" pitchFamily="18" charset="0"/>
              </a:rPr>
              <a:t>For example, a person may feel positive feelings towards smoking. Through a behavioral therapy technique they would learn to feel negatively about their smoking.</a:t>
            </a:r>
          </a:p>
        </p:txBody>
      </p:sp>
      <p:sp>
        <p:nvSpPr>
          <p:cNvPr id="4" name="Date Placeholder 3"/>
          <p:cNvSpPr>
            <a:spLocks noGrp="1"/>
          </p:cNvSpPr>
          <p:nvPr>
            <p:ph type="dt" sz="half" idx="10"/>
          </p:nvPr>
        </p:nvSpPr>
        <p:spPr/>
        <p:txBody>
          <a:bodyPr/>
          <a:lstStyle/>
          <a:p>
            <a:fld id="{A729F2C8-237D-42E8-93EE-ECF3091ECAC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Two techniques that are used in Counter conditioning are: </a:t>
            </a:r>
          </a:p>
          <a:p>
            <a:pPr algn="just"/>
            <a:r>
              <a:rPr lang="en-US" sz="2800" b="1" dirty="0">
                <a:latin typeface="Times New Roman" pitchFamily="18" charset="0"/>
                <a:cs typeface="Times New Roman" pitchFamily="18" charset="0"/>
              </a:rPr>
              <a:t>Aversion Therapy </a:t>
            </a:r>
          </a:p>
          <a:p>
            <a:pPr algn="just"/>
            <a:r>
              <a:rPr lang="en-US" sz="2800" b="1" dirty="0">
                <a:latin typeface="Times New Roman" pitchFamily="18" charset="0"/>
                <a:cs typeface="Times New Roman" pitchFamily="18" charset="0"/>
              </a:rPr>
              <a:t>Systematic Desensitization.</a:t>
            </a:r>
          </a:p>
          <a:p>
            <a:pPr algn="just"/>
            <a:r>
              <a:rPr lang="en-US" sz="2800" dirty="0">
                <a:latin typeface="Times New Roman" pitchFamily="18" charset="0"/>
                <a:cs typeface="Times New Roman" pitchFamily="18" charset="0"/>
              </a:rPr>
              <a:t>In aversion therapy the client is taught to experience negative in the presence of the stimulus, with the aim that the client will eventually feel repelled by the stimulus. </a:t>
            </a:r>
          </a:p>
        </p:txBody>
      </p:sp>
      <p:sp>
        <p:nvSpPr>
          <p:cNvPr id="4" name="Date Placeholder 3"/>
          <p:cNvSpPr>
            <a:spLocks noGrp="1"/>
          </p:cNvSpPr>
          <p:nvPr>
            <p:ph type="dt" sz="half" idx="10"/>
          </p:nvPr>
        </p:nvSpPr>
        <p:spPr/>
        <p:txBody>
          <a:bodyPr/>
          <a:lstStyle/>
          <a:p>
            <a:fld id="{6314B1F0-B8FD-4DA2-B0EF-6644FF4086AC}"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latin typeface="Times New Roman" pitchFamily="18" charset="0"/>
                <a:cs typeface="Times New Roman" pitchFamily="18" charset="0"/>
              </a:rPr>
              <a:t>Content</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GB" sz="2800" b="1" dirty="0">
                <a:latin typeface="Times New Roman" pitchFamily="18" charset="0"/>
                <a:cs typeface="Times New Roman" pitchFamily="18" charset="0"/>
              </a:rPr>
              <a:t>Classical and operant conditioning and its therapies</a:t>
            </a:r>
            <a:endParaRPr lang="en-US" sz="2800" dirty="0">
              <a:latin typeface="Times New Roman" pitchFamily="18" charset="0"/>
              <a:cs typeface="Times New Roman" pitchFamily="18" charset="0"/>
            </a:endParaRPr>
          </a:p>
          <a:p>
            <a:pPr algn="just"/>
            <a:r>
              <a:rPr lang="en-GB" sz="2800" b="1" dirty="0">
                <a:latin typeface="Times New Roman" pitchFamily="18" charset="0"/>
                <a:cs typeface="Times New Roman" pitchFamily="18" charset="0"/>
              </a:rPr>
              <a:t>Classical conditioning </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A version therapy </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Systematic desensitization </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Flooding</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Critical evaluation in flooding</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46DE13EA-1606-4ED5-8630-2B859916FB9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Operant Conditioning</a:t>
            </a:r>
          </a:p>
        </p:txBody>
      </p:sp>
      <p:sp>
        <p:nvSpPr>
          <p:cNvPr id="3" name="Content Placeholder 2"/>
          <p:cNvSpPr>
            <a:spLocks noGrp="1"/>
          </p:cNvSpPr>
          <p:nvPr>
            <p:ph sz="quarter" idx="1"/>
          </p:nvPr>
        </p:nvSpPr>
        <p:spPr/>
        <p:txBody>
          <a:bodyPr>
            <a:noAutofit/>
          </a:bodyPr>
          <a:lstStyle/>
          <a:p>
            <a:pPr algn="just"/>
            <a:r>
              <a:rPr lang="en-US" sz="2800" b="1" dirty="0">
                <a:latin typeface="Times New Roman" pitchFamily="18" charset="0"/>
                <a:cs typeface="Times New Roman" pitchFamily="18" charset="0"/>
              </a:rPr>
              <a:t>Operant conditioning </a:t>
            </a:r>
            <a:r>
              <a:rPr lang="en-US" sz="2800" dirty="0">
                <a:latin typeface="Times New Roman" pitchFamily="18" charset="0"/>
                <a:cs typeface="Times New Roman" pitchFamily="18" charset="0"/>
              </a:rPr>
              <a:t>can be described as a process that attempts to modify behavior through the use of positive and negative reinforcement.</a:t>
            </a:r>
          </a:p>
          <a:p>
            <a:pPr algn="just"/>
            <a:r>
              <a:rPr lang="en-US" sz="2800" dirty="0">
                <a:latin typeface="Times New Roman" pitchFamily="18" charset="0"/>
                <a:cs typeface="Times New Roman" pitchFamily="18" charset="0"/>
              </a:rPr>
              <a:t>Example 1: Parents rewarding a child’s excellent grades with candy or some other prize.</a:t>
            </a:r>
          </a:p>
          <a:p>
            <a:pPr algn="just"/>
            <a:r>
              <a:rPr lang="en-US" sz="2800" dirty="0">
                <a:latin typeface="Times New Roman" pitchFamily="18" charset="0"/>
                <a:cs typeface="Times New Roman" pitchFamily="18" charset="0"/>
              </a:rPr>
              <a:t>Example 2: A schoolteacher awards points to those students who are the most calm and well-behaved. Students eventually realize that when they voluntarily become quieter and better behaved, that they earn more points.</a:t>
            </a:r>
          </a:p>
        </p:txBody>
      </p:sp>
      <p:sp>
        <p:nvSpPr>
          <p:cNvPr id="4" name="Date Placeholder 3"/>
          <p:cNvSpPr>
            <a:spLocks noGrp="1"/>
          </p:cNvSpPr>
          <p:nvPr>
            <p:ph type="dt" sz="half" idx="10"/>
          </p:nvPr>
        </p:nvSpPr>
        <p:spPr/>
        <p:txBody>
          <a:bodyPr/>
          <a:lstStyle/>
          <a:p>
            <a:fld id="{673E452A-C25A-4A60-A76D-8A0D84BD258D}"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Positive and Negative Reinforces</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Positive reinforces are favorable events or outcomes that are given to the individual after the desired behavior. This may come in the form of praise, rewards, etc.</a:t>
            </a:r>
          </a:p>
          <a:p>
            <a:pPr algn="just"/>
            <a:r>
              <a:rPr lang="en-US" sz="2800" dirty="0">
                <a:latin typeface="Times New Roman" pitchFamily="18" charset="0"/>
                <a:cs typeface="Times New Roman" pitchFamily="18" charset="0"/>
              </a:rPr>
              <a:t>Negative reinforces typically are characterized by the removal of an undesired or unpleasant outcome after the desired behavior. A response is strengthened as something considered negative is removed.</a:t>
            </a:r>
          </a:p>
          <a:p>
            <a:pPr algn="just"/>
            <a:r>
              <a:rPr lang="en-US" sz="2800" dirty="0">
                <a:latin typeface="Times New Roman" pitchFamily="18" charset="0"/>
                <a:cs typeface="Times New Roman" pitchFamily="18" charset="0"/>
              </a:rPr>
              <a:t>The goal in both of these cases of reinforcement is for the behavior to increase.</a:t>
            </a:r>
          </a:p>
        </p:txBody>
      </p:sp>
      <p:sp>
        <p:nvSpPr>
          <p:cNvPr id="4" name="Date Placeholder 3"/>
          <p:cNvSpPr>
            <a:spLocks noGrp="1"/>
          </p:cNvSpPr>
          <p:nvPr>
            <p:ph type="dt" sz="half" idx="10"/>
          </p:nvPr>
        </p:nvSpPr>
        <p:spPr/>
        <p:txBody>
          <a:bodyPr/>
          <a:lstStyle/>
          <a:p>
            <a:fld id="{5DAE9D25-9BF4-4AF1-AC1C-28CBF7446F1A}"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Positive and Negative Punishment</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Punishment, is when the increase of something undesirable attempts to cause a decrease in the behavior that follows.</a:t>
            </a:r>
          </a:p>
          <a:p>
            <a:pPr algn="just"/>
            <a:r>
              <a:rPr lang="en-US" sz="2800" dirty="0">
                <a:latin typeface="Times New Roman" pitchFamily="18" charset="0"/>
                <a:cs typeface="Times New Roman" pitchFamily="18" charset="0"/>
              </a:rPr>
              <a:t>Positive punishment is when unfavorable events or outcomes are given in order to weaken the response that follows.</a:t>
            </a:r>
          </a:p>
          <a:p>
            <a:pPr algn="just"/>
            <a:r>
              <a:rPr lang="en-US" sz="2800" dirty="0">
                <a:latin typeface="Times New Roman" pitchFamily="18" charset="0"/>
                <a:cs typeface="Times New Roman" pitchFamily="18" charset="0"/>
              </a:rPr>
              <a:t>Negative punishment is characterized by when an favorable event or outcome is removed after a undesired behavior occurs.</a:t>
            </a:r>
          </a:p>
          <a:p>
            <a:pPr algn="just"/>
            <a:r>
              <a:rPr lang="en-US" sz="2800" dirty="0">
                <a:latin typeface="Times New Roman" pitchFamily="18" charset="0"/>
                <a:cs typeface="Times New Roman" pitchFamily="18" charset="0"/>
              </a:rPr>
              <a:t>The goal in both of these cases of punishment is for a behavior to decrease.</a:t>
            </a:r>
          </a:p>
        </p:txBody>
      </p:sp>
      <p:sp>
        <p:nvSpPr>
          <p:cNvPr id="4" name="Date Placeholder 3"/>
          <p:cNvSpPr>
            <a:spLocks noGrp="1"/>
          </p:cNvSpPr>
          <p:nvPr>
            <p:ph type="dt" sz="half" idx="10"/>
          </p:nvPr>
        </p:nvSpPr>
        <p:spPr/>
        <p:txBody>
          <a:bodyPr/>
          <a:lstStyle/>
          <a:p>
            <a:fld id="{B86E34D8-F671-466D-B266-DBB974D7A199}"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Modeling Therapy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The clients are asked to observe persons coping effectively in the situations that they find anxiety provoking.</a:t>
            </a:r>
          </a:p>
          <a:p>
            <a:pPr algn="just"/>
            <a:r>
              <a:rPr lang="en-US" sz="2800" dirty="0">
                <a:latin typeface="Times New Roman" pitchFamily="18" charset="0"/>
                <a:cs typeface="Times New Roman" pitchFamily="18" charset="0"/>
              </a:rPr>
              <a:t>This therapy is based on the work of </a:t>
            </a:r>
            <a:r>
              <a:rPr lang="en-US" sz="2800" dirty="0" err="1">
                <a:latin typeface="Times New Roman" pitchFamily="18" charset="0"/>
                <a:cs typeface="Times New Roman" pitchFamily="18" charset="0"/>
              </a:rPr>
              <a:t>Bandura</a:t>
            </a:r>
            <a:r>
              <a:rPr lang="en-US" sz="2800" dirty="0">
                <a:latin typeface="Times New Roman" pitchFamily="18" charset="0"/>
                <a:cs typeface="Times New Roman" pitchFamily="18" charset="0"/>
              </a:rPr>
              <a:t> (1969) and his basic principle is that people can change by simply watching models of other people successfully cope with the problems they face.</a:t>
            </a:r>
          </a:p>
          <a:p>
            <a:pPr algn="just"/>
            <a:r>
              <a:rPr lang="en-US" sz="2800" dirty="0">
                <a:latin typeface="Times New Roman" pitchFamily="18" charset="0"/>
                <a:cs typeface="Times New Roman" pitchFamily="18" charset="0"/>
              </a:rPr>
              <a:t>People have been helped to overcome such things as phobias and sexual disorders. </a:t>
            </a:r>
          </a:p>
        </p:txBody>
      </p:sp>
      <p:sp>
        <p:nvSpPr>
          <p:cNvPr id="4" name="Date Placeholder 3"/>
          <p:cNvSpPr>
            <a:spLocks noGrp="1"/>
          </p:cNvSpPr>
          <p:nvPr>
            <p:ph type="dt" sz="half" idx="10"/>
          </p:nvPr>
        </p:nvSpPr>
        <p:spPr/>
        <p:txBody>
          <a:bodyPr/>
          <a:lstStyle/>
          <a:p>
            <a:fld id="{9759AB0A-D91E-499A-B21A-2A4888B285E1}"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Biofeedback Therapy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Biofeedback involves a bodily function (such as heart rate or muscle tension) is monitored and the information is fed back to the client.</a:t>
            </a:r>
          </a:p>
          <a:p>
            <a:pPr algn="just"/>
            <a:r>
              <a:rPr lang="en-US" sz="2800" dirty="0">
                <a:latin typeface="Times New Roman" pitchFamily="18" charset="0"/>
                <a:cs typeface="Times New Roman" pitchFamily="18" charset="0"/>
              </a:rPr>
              <a:t>Through this process the client becomes better able to control the function. For example, they learn to relax to slow their heart rate or decrease muscle tension more effectively than they could relying on normal, un-amplified feedback about these functions.</a:t>
            </a:r>
          </a:p>
        </p:txBody>
      </p:sp>
      <p:sp>
        <p:nvSpPr>
          <p:cNvPr id="4" name="Date Placeholder 3"/>
          <p:cNvSpPr>
            <a:spLocks noGrp="1"/>
          </p:cNvSpPr>
          <p:nvPr>
            <p:ph type="dt" sz="half" idx="10"/>
          </p:nvPr>
        </p:nvSpPr>
        <p:spPr/>
        <p:txBody>
          <a:bodyPr/>
          <a:lstStyle/>
          <a:p>
            <a:fld id="{800DD206-986D-4B2B-A5AB-77A93F05DF35}"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rmAutofit/>
          </a:bodyPr>
          <a:lstStyle/>
          <a:p>
            <a:pPr algn="just"/>
            <a:r>
              <a:rPr lang="en-GB" sz="2800" b="1" dirty="0">
                <a:latin typeface="Times New Roman" pitchFamily="18" charset="0"/>
                <a:cs typeface="Times New Roman" pitchFamily="18" charset="0"/>
              </a:rPr>
              <a:t>Operant conditioning </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Token economy</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Counter conditioning therapy </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Positive or negative reinforcements </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Positive or negative punishment</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Modelling therapy</a:t>
            </a:r>
            <a:endParaRPr lang="en-US" sz="2800" dirty="0">
              <a:latin typeface="Times New Roman" pitchFamily="18" charset="0"/>
              <a:cs typeface="Times New Roman" pitchFamily="18" charset="0"/>
            </a:endParaRPr>
          </a:p>
          <a:p>
            <a:pPr lvl="0" algn="just"/>
            <a:r>
              <a:rPr lang="en-GB" sz="2800" dirty="0">
                <a:latin typeface="Times New Roman" pitchFamily="18" charset="0"/>
                <a:cs typeface="Times New Roman" pitchFamily="18" charset="0"/>
              </a:rPr>
              <a:t>Biofeedback therapy</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187201D2-0E34-4219-B00D-B0D2C052E300}"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Behavioral therapies (also called behavior modification) are based on the theories of classical and operant conditioning.  The premise is that all behavior is learned; faulty learning (i.e. conditioning) is the cause of abnormal behavior. Therefore the individual has to learn the correct or acceptable behavior. </a:t>
            </a:r>
          </a:p>
          <a:p>
            <a:pPr algn="just"/>
            <a:r>
              <a:rPr lang="en-US" sz="2800" dirty="0">
                <a:latin typeface="Times New Roman" pitchFamily="18" charset="0"/>
                <a:cs typeface="Times New Roman" pitchFamily="18" charset="0"/>
              </a:rPr>
              <a:t>An important feature of behavioral therapy is its focus on current problems and behavior.</a:t>
            </a:r>
          </a:p>
        </p:txBody>
      </p:sp>
      <p:sp>
        <p:nvSpPr>
          <p:cNvPr id="4" name="Title 3"/>
          <p:cNvSpPr>
            <a:spLocks noGrp="1"/>
          </p:cNvSpPr>
          <p:nvPr>
            <p:ph type="title"/>
          </p:nvPr>
        </p:nvSpPr>
        <p:spPr/>
        <p:txBody>
          <a:bodyPr/>
          <a:lstStyle/>
          <a:p>
            <a:endParaRPr lang="en-US" dirty="0"/>
          </a:p>
        </p:txBody>
      </p:sp>
      <p:sp>
        <p:nvSpPr>
          <p:cNvPr id="2" name="Date Placeholder 1"/>
          <p:cNvSpPr>
            <a:spLocks noGrp="1"/>
          </p:cNvSpPr>
          <p:nvPr>
            <p:ph type="dt" sz="half" idx="10"/>
          </p:nvPr>
        </p:nvSpPr>
        <p:spPr/>
        <p:txBody>
          <a:bodyPr/>
          <a:lstStyle/>
          <a:p>
            <a:fld id="{6A49D3E1-84D4-4074-8283-74AB0F89DC5F}"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a:latin typeface="Times New Roman" pitchFamily="18" charset="0"/>
                <a:cs typeface="Times New Roman" pitchFamily="18" charset="0"/>
              </a:rPr>
              <a:t>Classical Conditioning</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dirty="0">
                <a:latin typeface="Times New Roman" pitchFamily="18" charset="0"/>
                <a:cs typeface="Times New Roman" pitchFamily="18" charset="0"/>
              </a:rPr>
              <a:t>The theory of classical conditioning suggests a response is learned and repeated through immediate association.  Behavioral therapies based on classical conditioning aim to break the association between stimulus and undesired response (e.g. phobia, additional etc.).</a:t>
            </a:r>
          </a:p>
          <a:p>
            <a:pPr algn="just"/>
            <a:r>
              <a:rPr lang="en-US" sz="2800" dirty="0">
                <a:latin typeface="Times New Roman" pitchFamily="18" charset="0"/>
                <a:cs typeface="Times New Roman" pitchFamily="18" charset="0"/>
              </a:rPr>
              <a:t>Therapists also use classical conditioning to diminish and/or eliminate many types of unwanted behaviors. This includes addictive behaviors.</a:t>
            </a:r>
          </a:p>
        </p:txBody>
      </p:sp>
      <p:sp>
        <p:nvSpPr>
          <p:cNvPr id="4" name="Date Placeholder 3"/>
          <p:cNvSpPr>
            <a:spLocks noGrp="1"/>
          </p:cNvSpPr>
          <p:nvPr>
            <p:ph type="dt" sz="half" idx="10"/>
          </p:nvPr>
        </p:nvSpPr>
        <p:spPr/>
        <p:txBody>
          <a:bodyPr/>
          <a:lstStyle/>
          <a:p>
            <a:fld id="{B791CD3F-622B-45A9-9A51-2934DAD1530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Aversion Therapy</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This process pairs undesirable behavior with some form of aversive stimulus with the aim of reducing unwanted behavior. </a:t>
            </a:r>
          </a:p>
          <a:p>
            <a:pPr algn="just"/>
            <a:r>
              <a:rPr lang="en-US" sz="2800" dirty="0">
                <a:latin typeface="Times New Roman" pitchFamily="18" charset="0"/>
                <a:cs typeface="Times New Roman" pitchFamily="18" charset="0"/>
              </a:rPr>
              <a:t>For example, alcoholics enjoy going to pubs and consuming large amounts of alcohol</a:t>
            </a:r>
          </a:p>
          <a:p>
            <a:pPr algn="just"/>
            <a:r>
              <a:rPr lang="en-US" sz="2800" dirty="0">
                <a:latin typeface="Times New Roman" pitchFamily="18" charset="0"/>
                <a:cs typeface="Times New Roman" pitchFamily="18" charset="0"/>
              </a:rPr>
              <a:t>Aversion therapy involves associating such stimuli and behavior with a very unpleasant unconditioned stimulus, such as an electric shock.</a:t>
            </a:r>
          </a:p>
        </p:txBody>
      </p:sp>
      <p:sp>
        <p:nvSpPr>
          <p:cNvPr id="4" name="Date Placeholder 3"/>
          <p:cNvSpPr>
            <a:spLocks noGrp="1"/>
          </p:cNvSpPr>
          <p:nvPr>
            <p:ph type="dt" sz="half" idx="10"/>
          </p:nvPr>
        </p:nvSpPr>
        <p:spPr/>
        <p:txBody>
          <a:bodyPr/>
          <a:lstStyle/>
          <a:p>
            <a:fld id="{9C4BB0D1-1708-4C5C-9717-73968191BB44}"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3600" b="1" dirty="0">
                <a:latin typeface="Times New Roman" pitchFamily="18" charset="0"/>
                <a:cs typeface="Times New Roman" pitchFamily="18" charset="0"/>
              </a:rPr>
              <a:t>Continued</a:t>
            </a:r>
          </a:p>
        </p:txBody>
      </p:sp>
      <p:sp>
        <p:nvSpPr>
          <p:cNvPr id="3" name="Content Placeholder 2"/>
          <p:cNvSpPr>
            <a:spLocks noGrp="1"/>
          </p:cNvSpPr>
          <p:nvPr>
            <p:ph sz="quarter" idx="1"/>
          </p:nvPr>
        </p:nvSpPr>
        <p:spPr/>
        <p:txBody>
          <a:bodyPr>
            <a:normAutofit lnSpcReduction="10000"/>
          </a:bodyPr>
          <a:lstStyle/>
          <a:p>
            <a:pPr algn="just"/>
            <a:r>
              <a:rPr lang="en-US" sz="2800" dirty="0">
                <a:latin typeface="Times New Roman" pitchFamily="18" charset="0"/>
                <a:cs typeface="Times New Roman" pitchFamily="18" charset="0"/>
              </a:rPr>
              <a:t>The client thus learns to associate the undesirable behavior with the electric shock, and a link is formed between the undesirable behavior and the reflex response to an electric shock.</a:t>
            </a:r>
          </a:p>
          <a:p>
            <a:pPr algn="just"/>
            <a:r>
              <a:rPr lang="en-US" sz="2800" dirty="0">
                <a:latin typeface="Times New Roman" pitchFamily="18" charset="0"/>
                <a:cs typeface="Times New Roman" pitchFamily="18" charset="0"/>
              </a:rPr>
              <a:t>In the case of alcoholism, what is often done is to require the client to take a sip of alcohol while under the effect of a nausea-inducing drug.  Sipping the drink is followed almost at once by vomiting. In future the smell of alcohol produces a memory of vomiting and should stop the patient wanting a drink.</a:t>
            </a:r>
          </a:p>
        </p:txBody>
      </p:sp>
      <p:sp>
        <p:nvSpPr>
          <p:cNvPr id="4" name="Date Placeholder 3"/>
          <p:cNvSpPr>
            <a:spLocks noGrp="1"/>
          </p:cNvSpPr>
          <p:nvPr>
            <p:ph type="dt" sz="half" idx="10"/>
          </p:nvPr>
        </p:nvSpPr>
        <p:spPr/>
        <p:txBody>
          <a:bodyPr/>
          <a:lstStyle/>
          <a:p>
            <a:fld id="{BC594422-51DA-454E-807B-B16ACABCCCC2}"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Critical Evaluation</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There are two issues relating to the use of aversion therapy.</a:t>
            </a:r>
          </a:p>
          <a:p>
            <a:pPr algn="just"/>
            <a:r>
              <a:rPr lang="en-US" sz="2800" dirty="0">
                <a:latin typeface="Times New Roman" pitchFamily="18" charset="0"/>
                <a:cs typeface="Times New Roman" pitchFamily="18" charset="0"/>
              </a:rPr>
              <a:t>First, it is not very clear how the shocks or drugs have their effects. </a:t>
            </a:r>
          </a:p>
          <a:p>
            <a:pPr algn="just"/>
            <a:r>
              <a:rPr lang="en-US" sz="2800" dirty="0">
                <a:latin typeface="Times New Roman" pitchFamily="18" charset="0"/>
                <a:cs typeface="Times New Roman" pitchFamily="18" charset="0"/>
              </a:rPr>
              <a:t>It may be that they make the previously attractive stimulus (e.g. sight/smell/taste of alcohol) aversive, or it may be that they inhibit (i.e. reduce) the behavior of drinking.</a:t>
            </a:r>
          </a:p>
          <a:p>
            <a:pPr algn="just"/>
            <a:r>
              <a:rPr lang="en-US" sz="2800" dirty="0">
                <a:latin typeface="Times New Roman" pitchFamily="18" charset="0"/>
                <a:cs typeface="Times New Roman" pitchFamily="18" charset="0"/>
              </a:rPr>
              <a:t>Second, there are doubts about the long-term effectiveness of aversion therapy.  It can have dramatic effects in the therapist’s office.  </a:t>
            </a:r>
          </a:p>
        </p:txBody>
      </p:sp>
      <p:sp>
        <p:nvSpPr>
          <p:cNvPr id="4" name="Date Placeholder 3"/>
          <p:cNvSpPr>
            <a:spLocks noGrp="1"/>
          </p:cNvSpPr>
          <p:nvPr>
            <p:ph type="dt" sz="half" idx="10"/>
          </p:nvPr>
        </p:nvSpPr>
        <p:spPr/>
        <p:txBody>
          <a:bodyPr/>
          <a:lstStyle/>
          <a:p>
            <a:fld id="{4A46A627-9372-4AF1-B9B5-1D924C331B68}"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itchFamily="18" charset="0"/>
                <a:cs typeface="Times New Roman" pitchFamily="18" charset="0"/>
              </a:rPr>
              <a:t>Flooding</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Autofit/>
          </a:bodyPr>
          <a:lstStyle/>
          <a:p>
            <a:pPr algn="just"/>
            <a:r>
              <a:rPr lang="en-US" sz="2800" dirty="0">
                <a:latin typeface="Times New Roman" pitchFamily="18" charset="0"/>
                <a:cs typeface="Times New Roman" pitchFamily="18" charset="0"/>
              </a:rPr>
              <a:t>Flooding (also known as implosion therapy) works by exposing the patient directly to their worst fears. (S) He is thrown in at the deep end. For example a claustrophobic will be locked in a closet for 4 hours or an individual with a fear of flying will be sent up in a light aircraft.</a:t>
            </a:r>
          </a:p>
          <a:p>
            <a:pPr algn="just"/>
            <a:r>
              <a:rPr lang="en-US" sz="2800" dirty="0">
                <a:latin typeface="Times New Roman" pitchFamily="18" charset="0"/>
                <a:cs typeface="Times New Roman" pitchFamily="18" charset="0"/>
              </a:rPr>
              <a:t>Unlike systematic desensitization which might use in vitro or virtual exposure, flooding generally involves vivo exposure.</a:t>
            </a:r>
          </a:p>
        </p:txBody>
      </p:sp>
      <p:sp>
        <p:nvSpPr>
          <p:cNvPr id="4" name="Date Placeholder 3"/>
          <p:cNvSpPr>
            <a:spLocks noGrp="1"/>
          </p:cNvSpPr>
          <p:nvPr>
            <p:ph type="dt" sz="half" idx="10"/>
          </p:nvPr>
        </p:nvSpPr>
        <p:spPr/>
        <p:txBody>
          <a:bodyPr/>
          <a:lstStyle/>
          <a:p>
            <a:fld id="{B6C8B2F3-5B21-4EA7-8589-F130F2EA271E}" type="datetime1">
              <a:rPr lang="en-US" smtClean="0"/>
              <a:t>4/1/2020</a:t>
            </a:fld>
            <a:endParaRPr lang="en-US"/>
          </a:p>
        </p:txBody>
      </p:sp>
      <p:sp>
        <p:nvSpPr>
          <p:cNvPr id="5" name="Footer Placeholder 4"/>
          <p:cNvSpPr>
            <a:spLocks noGrp="1"/>
          </p:cNvSpPr>
          <p:nvPr>
            <p:ph type="ftr" sz="quarter" idx="11"/>
          </p:nvPr>
        </p:nvSpPr>
        <p:spPr/>
        <p:txBody>
          <a:bodyPr/>
          <a:lstStyle/>
          <a:p>
            <a:r>
              <a:rPr lang="en-US" smtClean="0"/>
              <a:t>Dr Amina Muazzam...LCWU</a:t>
            </a:r>
            <a:endParaRPr lang="en-US"/>
          </a:p>
        </p:txBody>
      </p:sp>
      <p:sp>
        <p:nvSpPr>
          <p:cNvPr id="6" name="Slide Number Placeholder 5"/>
          <p:cNvSpPr>
            <a:spLocks noGrp="1"/>
          </p:cNvSpPr>
          <p:nvPr>
            <p:ph type="sldNum" sz="quarter" idx="12"/>
          </p:nvPr>
        </p:nvSpPr>
        <p:spPr/>
        <p:txBody>
          <a:bodyPr/>
          <a:lstStyle/>
          <a:p>
            <a:fld id="{FEF66534-E2A6-4D75-861F-D23BF69DB195}"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TotalTime>
  <Words>1733</Words>
  <Application>Microsoft Office PowerPoint</Application>
  <PresentationFormat>On-screen Show (4:3)</PresentationFormat>
  <Paragraphs>159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Therapies Based on Classical and Operant Conditioning</vt:lpstr>
      <vt:lpstr>Content</vt:lpstr>
      <vt:lpstr>Continued</vt:lpstr>
      <vt:lpstr>PowerPoint Presentation</vt:lpstr>
      <vt:lpstr>Classical Conditioning</vt:lpstr>
      <vt:lpstr>Aversion Therapy</vt:lpstr>
      <vt:lpstr>Continued</vt:lpstr>
      <vt:lpstr>Critical Evaluation</vt:lpstr>
      <vt:lpstr>Flooding</vt:lpstr>
      <vt:lpstr>Continued</vt:lpstr>
      <vt:lpstr>Critical Evaluation in Flooding</vt:lpstr>
      <vt:lpstr>Continued</vt:lpstr>
      <vt:lpstr>Systematic Desensitization</vt:lpstr>
      <vt:lpstr>Continued</vt:lpstr>
      <vt:lpstr>Continued</vt:lpstr>
      <vt:lpstr>Operant Conditioning</vt:lpstr>
      <vt:lpstr>Token Economy</vt:lpstr>
      <vt:lpstr>Counter Conditioning Therapy</vt:lpstr>
      <vt:lpstr>Continued</vt:lpstr>
      <vt:lpstr>Operant Conditioning</vt:lpstr>
      <vt:lpstr>Positive and Negative Reinforces</vt:lpstr>
      <vt:lpstr>Positive and Negative Punishment</vt:lpstr>
      <vt:lpstr>Modeling Therapy</vt:lpstr>
      <vt:lpstr>Biofeedback Therapy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Therapies</dc:title>
  <dc:creator>DELL</dc:creator>
  <cp:lastModifiedBy>Windows User</cp:lastModifiedBy>
  <cp:revision>9</cp:revision>
  <dcterms:created xsi:type="dcterms:W3CDTF">2019-03-18T11:31:30Z</dcterms:created>
  <dcterms:modified xsi:type="dcterms:W3CDTF">2020-04-01T17:39:23Z</dcterms:modified>
</cp:coreProperties>
</file>